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84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F5AFB-6D4C-F911-8E4E-C89B106F19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0633D7-3D82-2DA5-A529-B5C7369125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454143-C7AF-48B0-B959-2B8738773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D3F9F-2047-4750-A0C2-0B3AB92FDD03}" type="datetimeFigureOut">
              <a:rPr lang="en-US" smtClean="0"/>
              <a:t>8/2/2023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197821-35BA-545A-A43C-049203CF7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039A10-86A0-10B0-4548-97279CADB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B771-3D13-4384-9807-EAC3EDB49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436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99CB8-6F98-8573-2E42-A73DC47A7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E3E3B6-2234-9033-412D-766F5814D3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000DF-6D76-459D-62AF-02EB71554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D3F9F-2047-4750-A0C2-0B3AB92FDD03}" type="datetimeFigureOut">
              <a:rPr lang="en-US" smtClean="0"/>
              <a:t>8/2/2023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4EC41B-1E1C-059B-370C-2CDF88969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BB9CC5-4F48-4476-C89D-11CFF9DE0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B771-3D13-4384-9807-EAC3EDB49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745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219650-9957-E84D-1656-FBF7983CF5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0E1B9D-74CA-AF11-4E03-80E068D7D1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B32954-9DFB-01A9-C280-EBA819626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D3F9F-2047-4750-A0C2-0B3AB92FDD03}" type="datetimeFigureOut">
              <a:rPr lang="en-US" smtClean="0"/>
              <a:t>8/2/2023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1BA6CB-6BB3-5748-B180-C0D689FB0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C7D090-AFAC-165B-2E90-2E7F0CC52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B771-3D13-4384-9807-EAC3EDB49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187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79AF4-70A9-C4F8-C5E1-F1A1ECA4D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D70E96-67D9-70D1-AEE5-6047A3182E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F1FBB1-80D3-868A-43F2-79737D9E2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D3F9F-2047-4750-A0C2-0B3AB92FDD03}" type="datetimeFigureOut">
              <a:rPr lang="en-US" smtClean="0"/>
              <a:t>8/2/2023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73B019-3939-7AFE-855F-6D8B417BA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FA00BE-E57B-958C-DFBD-CDC054A66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B771-3D13-4384-9807-EAC3EDB49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333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A159CB-12D9-D624-0144-27ACF9BFD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B2B1F5-FF54-B8F1-CF72-BDAA5C44D8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E3DB3A-6186-0AEC-6CD6-18183F520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D3F9F-2047-4750-A0C2-0B3AB92FDD03}" type="datetimeFigureOut">
              <a:rPr lang="en-US" smtClean="0"/>
              <a:t>8/2/2023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5AFA99-BA0D-9BF5-D1BE-8DAF5A5B5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BC1378-D72F-4630-7A8D-39C69561F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B771-3D13-4384-9807-EAC3EDB49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121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84DD1-45A0-7895-B243-7AB8C49456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E8A57C-040F-8050-BE6C-448CA8D59F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6884AC-CC4D-8D46-4359-78C6DA5312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94D90B-D82D-6CCC-4C2E-1A99BAE32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D3F9F-2047-4750-A0C2-0B3AB92FDD03}" type="datetimeFigureOut">
              <a:rPr lang="en-US" smtClean="0"/>
              <a:t>8/2/2023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892FE8-FB89-4715-2099-C7E46D22C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77A13E-5C42-523B-3726-C4F36540D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B771-3D13-4384-9807-EAC3EDB49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244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864A9D-3AC0-5BCD-5AEC-3ECC42AB6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C8A589-7980-0565-59B8-C48649183A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63A989-0FFD-0D47-B4B5-0BE25E2148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4DFC0B-1E65-1489-98EC-E47BD6613B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89C5F9-9605-66C6-EBF3-3EE2B85EDA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A64C471-7A5B-C6DA-5CF8-89320E893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D3F9F-2047-4750-A0C2-0B3AB92FDD03}" type="datetimeFigureOut">
              <a:rPr lang="en-US" smtClean="0"/>
              <a:t>8/2/2023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AFC95B-8311-16BA-2088-CB8CA6FA4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F4C8F7-3A1A-F5FD-E7BE-68DF2E9E3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B771-3D13-4384-9807-EAC3EDB49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983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48FF7-F6E8-D99C-CF7D-D2484FF41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0AD79B-AF94-C842-8377-326F4DA0F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D3F9F-2047-4750-A0C2-0B3AB92FDD03}" type="datetimeFigureOut">
              <a:rPr lang="en-US" smtClean="0"/>
              <a:t>8/2/2023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E80AA7-A867-33A2-730A-36F9A53D5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52C2E1-A65F-25C7-68A3-C654F085B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B771-3D13-4384-9807-EAC3EDB49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811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86F3CB-3103-99E3-0164-BB449F5E3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D3F9F-2047-4750-A0C2-0B3AB92FDD03}" type="datetimeFigureOut">
              <a:rPr lang="en-US" smtClean="0"/>
              <a:t>8/2/2023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26D986-6938-C085-4A4A-061A41C5C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B6557D-475B-6E05-9121-5CD42A983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B771-3D13-4384-9807-EAC3EDB49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287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628B3C-BE2A-B5A9-5949-D91E57800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D0DDED-692D-1ED4-1705-C8DFFAED24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1E8946-CFA9-5114-F661-C60C2C26D5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661A98-C80A-FAED-9351-B82A09EC0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D3F9F-2047-4750-A0C2-0B3AB92FDD03}" type="datetimeFigureOut">
              <a:rPr lang="en-US" smtClean="0"/>
              <a:t>8/2/2023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0E2B6C-1291-7132-C663-FF41AA64B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63FBFE-F2C6-E137-7775-2F6671A18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B771-3D13-4384-9807-EAC3EDB49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5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90D28-386A-B410-0386-CA6AE1BEE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A8468-BA33-B946-3E43-5CBDA10C11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4AA314-ECCF-8C83-2815-1F98266A53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A53EFF-1FE7-EE61-789F-CECADC37B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D3F9F-2047-4750-A0C2-0B3AB92FDD03}" type="datetimeFigureOut">
              <a:rPr lang="en-US" smtClean="0"/>
              <a:t>8/2/2023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BA5A6B-46AD-02A6-D85C-2E5E2BAC0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5582F9-CCD4-4706-4DCF-E7E2F8AA3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B771-3D13-4384-9807-EAC3EDB49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051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75">
          <a:fgClr>
            <a:schemeClr val="accent4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55015F4-E806-9647-87F3-5DCE73BDB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2875E9-6E60-8A6C-5AE6-B6C708B354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44D030-E59B-C8F4-E161-39F7DF7E59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D3F9F-2047-4750-A0C2-0B3AB92FDD03}" type="datetimeFigureOut">
              <a:rPr lang="en-US" smtClean="0"/>
              <a:t>8/2/2023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918662-5AD2-634E-8F93-29066DC8F3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F04015-7806-2459-C960-E996C932EE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5B771-3D13-4384-9807-EAC3EDB49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584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F262E-451B-D2B9-35EE-8468B724CF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" dirty="0"/>
              <a:t>Immunosuppressants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C077B9-57DE-BD37-C8C6-4418A0C93BD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" dirty="0"/>
              <a:t>prof. Slobodan Janković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9074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34B4C-66D8-4798-A246-63E6918BF8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Thalidomide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CEC6B8-DAC7-D408-F1D3-C3B5711DE2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sz="1800" b="1" i="1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Thalidomide</a:t>
            </a:r>
            <a:r>
              <a:rPr lang="en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inhibits angiogenesis , blocks effect </a:t>
            </a:r>
            <a:r>
              <a:rPr lang="sr-Latn-RS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" sz="1800" dirty="0"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tumor </a:t>
            </a:r>
            <a:r>
              <a:rPr lang="en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necrosis </a:t>
            </a:r>
            <a:r>
              <a:rPr lang="en" sz="1800" dirty="0"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factor</a:t>
            </a:r>
            <a:r>
              <a:rPr lang="sr-Latn-RS" sz="1800" dirty="0"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alpha , stimulates T- lymphocytes , increases creation</a:t>
            </a:r>
            <a:r>
              <a:rPr lang="sr-Latn-RS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of</a:t>
            </a:r>
            <a:r>
              <a:rPr lang="en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interleukin alpha and inhibits phagocytosis . </a:t>
            </a:r>
            <a:r>
              <a:rPr lang="sr-Latn-RS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It is</a:t>
            </a:r>
            <a:r>
              <a:rPr lang="en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very much effective in treatment</a:t>
            </a:r>
            <a:r>
              <a:rPr lang="sr-Latn-RS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of</a:t>
            </a:r>
            <a:r>
              <a:rPr lang="en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multiplex myeloma .</a:t>
            </a:r>
            <a:endParaRPr lang="sr-Cyrl-RS" sz="1800" dirty="0">
              <a:effectLst/>
              <a:latin typeface="Dutch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" sz="1800" b="1" i="1" spc="-1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Lenalidomide </a:t>
            </a:r>
            <a:r>
              <a:rPr lang="en" sz="1800" spc="-1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is a thalidomide derivative that has the same effects, but less toxicity (it causes thrombosis less frequently, is less teratogenic). It is used to treat multiple myeloma and myelodysplastic syndrome.</a:t>
            </a:r>
            <a:endParaRPr lang="en-US" sz="1800" spc="-10" dirty="0">
              <a:effectLst/>
              <a:latin typeface="Dutch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4532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37C50-DCE7-52CB-E48A-CDE4CC57F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Leflunomide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E972B1-2BCF-EB81-0A39-DC7FD80F16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" sz="2400" b="1" i="1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Leflunomide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is prodrug whose metabolite inhibits synthesis 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pyrimidine</a:t>
            </a:r>
            <a:endParaRPr lang="sr-Latn-RS" sz="2400" dirty="0">
              <a:effectLst/>
              <a:latin typeface="Dutch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It is used for 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treatment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of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rheumatoid arthritis . It 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nephro- and hepato-toxic 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810948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0AD63-92FE-496F-29E4-C7FDCF911A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sz="1800" b="1" dirty="0" err="1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Antilymphocyte </a:t>
            </a:r>
            <a:r>
              <a:rPr lang="en" sz="1800" b="1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" sz="1800" b="1" dirty="0" err="1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antithymocyte</a:t>
            </a:r>
            <a:r>
              <a:rPr lang="en" sz="1800" b="1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sz="1800" b="1" dirty="0" err="1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globulins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A53D1-51EB-ADD7-278F-F659BF0FDE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sz="1800" spc="-1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These are preparations that contain antibodies of animal origin against lymphocytes from the blood or against lymphocytes from the thymus. </a:t>
            </a:r>
            <a:endParaRPr lang="sr-Latn-RS" sz="1800" spc="-10" dirty="0">
              <a:effectLst/>
              <a:latin typeface="Dutch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" sz="1800" spc="-1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They are used to prevent graft rejection, especially if corticosteroids have failed. Since T-lymphocytes are predominantly present in the blood, anti-lymphocyte globulin primarily suppresses cellular immunity. </a:t>
            </a:r>
            <a:endParaRPr lang="sr-Latn-RS" sz="1800" spc="-10" dirty="0">
              <a:effectLst/>
              <a:latin typeface="Dutch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" sz="1800" spc="-1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Adverse effects of these preparations are anaphylactic reaction, serum sickness and the occurrence of histiocytic lymphoma at the site of multiple globulin </a:t>
            </a:r>
            <a:r>
              <a:rPr lang="sr-Latn-RS" sz="1800" spc="-1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injection</a:t>
            </a:r>
            <a:r>
              <a:rPr lang="en" sz="1800" spc="-1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800" spc="-10" dirty="0">
              <a:effectLst/>
              <a:latin typeface="Dutch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693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C9EEA-EE66-EB2D-D5A0-60B8ED44F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Definition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F1C783-0E54-865E-6EC3-8104E5A319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Medicines which reduce activity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of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immune system we call immunosuppressants . </a:t>
            </a:r>
            <a:endParaRPr lang="sr-Latn-RS" sz="2400" dirty="0">
              <a:effectLst/>
              <a:latin typeface="Dutch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There is need for 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immunosuppression 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transplantation 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tissues and organs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is performed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( 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in order to prevent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rejection) and 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for treatment of 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autoimmune diseases (when immune system 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the patient </a:t>
            </a:r>
            <a:r>
              <a:rPr lang="en" sz="2400" dirty="0"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recognizes</a:t>
            </a:r>
            <a:r>
              <a:rPr lang="sr-Latn-RS" sz="2400" dirty="0"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sz="2400" dirty="0"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own 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tissues like 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foreign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81974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08798-D275-20A1-EEAC-8DD1DE7BC2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Corticosteroids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B0C6ED-186F-B975-C334-A7428DD9B9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Glucocorticoids reduce </a:t>
            </a:r>
            <a:r>
              <a:rPr lang="sr-Latn-R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umber </a:t>
            </a:r>
            <a:r>
              <a:rPr lang="sr-Latn-R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of l</a:t>
            </a:r>
            <a:r>
              <a:rPr lang="en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ymphocytes in the circulation (mainly T- lymphocytes) and production</a:t>
            </a:r>
            <a:r>
              <a:rPr lang="sr-Latn-R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antibodies against certain antigens. </a:t>
            </a:r>
            <a:r>
              <a:rPr lang="sr-Latn-RS" sz="2400" dirty="0">
                <a:effectLst/>
                <a:ea typeface="Times New Roman" panose="02020603050405020304" pitchFamily="18" charset="0"/>
              </a:rPr>
              <a:t>Synthesis of </a:t>
            </a:r>
            <a:r>
              <a:rPr lang="en" sz="2400" dirty="0">
                <a:effectLst/>
                <a:ea typeface="Times New Roman" panose="02020603050405020304" pitchFamily="18" charset="0"/>
              </a:rPr>
              <a:t>interleukin </a:t>
            </a:r>
            <a:r>
              <a:rPr lang="sr-Latn-RS" sz="2400" dirty="0">
                <a:effectLst/>
                <a:ea typeface="Times New Roman" panose="02020603050405020304" pitchFamily="18" charset="0"/>
              </a:rPr>
              <a:t>is also reduced</a:t>
            </a:r>
            <a:r>
              <a:rPr lang="en" sz="2400" dirty="0">
                <a:effectLst/>
                <a:ea typeface="Times New Roman" panose="02020603050405020304" pitchFamily="18" charset="0"/>
              </a:rPr>
              <a:t>, in particular </a:t>
            </a:r>
            <a:r>
              <a:rPr lang="sr-Latn-RS" sz="2400" dirty="0">
                <a:effectLst/>
                <a:ea typeface="Times New Roman" panose="02020603050405020304" pitchFamily="18" charset="0"/>
              </a:rPr>
              <a:t>of </a:t>
            </a:r>
            <a:r>
              <a:rPr lang="en" sz="2400" dirty="0">
                <a:effectLst/>
                <a:ea typeface="Times New Roman" panose="02020603050405020304" pitchFamily="18" charset="0"/>
              </a:rPr>
              <a:t>interleukin 2.</a:t>
            </a:r>
            <a:r>
              <a:rPr lang="en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Latn-RS" sz="2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When transplantation </a:t>
            </a:r>
            <a:r>
              <a:rPr lang="en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is in question , </a:t>
            </a:r>
            <a:r>
              <a:rPr lang="en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glucocorticoids have the most effect if </a:t>
            </a:r>
            <a:r>
              <a:rPr lang="sr-Latn-R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administered early in the course of organ rejection</a:t>
            </a:r>
            <a:r>
              <a:rPr lang="en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before immune </a:t>
            </a:r>
            <a:r>
              <a:rPr lang="sr-Latn-R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response</a:t>
            </a:r>
            <a:r>
              <a:rPr lang="en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on the foreign tissue </a:t>
            </a:r>
            <a:r>
              <a:rPr lang="sr-Latn-R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is completely established</a:t>
            </a:r>
            <a:r>
              <a:rPr lang="en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Latn-R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en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immune </a:t>
            </a:r>
            <a:r>
              <a:rPr lang="sr-Latn-R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response is</a:t>
            </a:r>
            <a:r>
              <a:rPr lang="en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already established</a:t>
            </a:r>
            <a:r>
              <a:rPr lang="sr-Latn-RS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their </a:t>
            </a:r>
            <a:r>
              <a:rPr lang="en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effect is significantly weaker.</a:t>
            </a:r>
            <a:endParaRPr lang="sr-Latn-RS" sz="2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9461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6AF92-6398-E2B3-3A59-FB09F3189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Cytostatics</a:t>
            </a:r>
            <a:r>
              <a:rPr lang="sr-Latn-RS" dirty="0"/>
              <a:t> as immunosuppressants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6835C4-34BC-6CA7-8E0B-E944EC0235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" sz="2400" b="1" i="1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Cyclophosphamide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has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active group ( chloro-ethyl-amine ) 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which 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binds </a:t>
            </a:r>
            <a:r>
              <a:rPr lang="sr-Latn-RS" sz="2400" dirty="0"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or nucleic bases in DNA and leads to errors 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in its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replication. 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Adverse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effects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are consequence </a:t>
            </a:r>
            <a:r>
              <a:rPr lang="sr-Latn-RS" sz="2400" dirty="0"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of its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basic pharmacological 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action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: neutropenia , thrombocytopenia, alopecia,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and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hemorrhagic cystitis . </a:t>
            </a:r>
            <a:endParaRPr lang="sr-Latn-RS" sz="2400" dirty="0">
              <a:effectLst/>
              <a:latin typeface="Dutch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" sz="2400" b="1" i="1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Azathioprine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, as precursor mercaptopurine , 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also 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interferes 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normal synthesis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of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DNA . Mercaptopurine</a:t>
            </a:r>
            <a:r>
              <a:rPr lang="sr-Latn-RS" sz="2400" dirty="0"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behaves 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like fake nucleotide,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and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embeds in DNA 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cell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s whichare rapidly dividing</a:t>
            </a:r>
            <a:r>
              <a:rPr lang="sr-Latn-RS" sz="2400" dirty="0"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, causing 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replication mistakes and death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of such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cells . Mercaptopurine 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also causes 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anemia, leukopenia and thrombocytopenia , and can damage the liver.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63788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26431-7335-2D02-049F-00DF060F3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Methotrexate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4189C4-03CA-E5DC-5930-0450C09B86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" sz="2400" b="1" i="1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Methotrexate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is 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an 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analog 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of folic 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acid which blocks dihydrofolate reductase, reduces synthesis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of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tetrahydrofolic 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acid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and interfere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with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functioning 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enzyme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whose cofactor </a:t>
            </a:r>
            <a:r>
              <a:rPr lang="en" sz="2400" dirty="0"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is methyl-tetrahydrofolic 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acid . </a:t>
            </a:r>
            <a:endParaRPr lang="sr-Latn-RS" sz="2400" dirty="0">
              <a:effectLst/>
              <a:latin typeface="Dutch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The most important enzyme from these groupsis thymidylate synthetase, whose blockade disables creation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timi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dilate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, one of 4 nucleotides necessary </a:t>
            </a:r>
            <a:r>
              <a:rPr lang="sr-Latn-RS" sz="2400" dirty="0"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or DNA synthesis 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814256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C0DE1-2B1C-1125-47C2-CB4062A2B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Mycophenolate mofetil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B785B0-2CD6-8C62-8D75-AA6826A7A6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" sz="2400" b="1" i="1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Mycophenolate mofetil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is cytotoxic immunosuppressive which inhibits synthesis 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guanosine. 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It is used f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or prevention 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rejection 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transplant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ed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kidney </a:t>
            </a:r>
            <a:r>
              <a:rPr lang="sr-Latn-RS" sz="2400" dirty="0"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heart in the first 6 months after operation , often together with ciclosporin and corticosteroids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It is also used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for prevention and treatment 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reactions " transplant against of the host " ( English "graft-versus-host") after transplant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ation of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hematopoietic 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stem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cell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. Currently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, it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is more efficient 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than 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all other immunosuppressants 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or this indication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387495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10282-3902-1FC8-001E-F996D8096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Cyclosporine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53027E-B7EA-60D4-2D6C-856EEC4165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" sz="2400" b="1" i="1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Cyclosporin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a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peptide antibiotic (cyclic peptide with 11 amino acids)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soluble in fat, blocks differentiation of T- lymphocytes in early phases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of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establishment 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immune answer. It binds </a:t>
            </a:r>
            <a:r>
              <a:rPr lang="sr-Latn-RS" sz="2400" dirty="0"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or protein 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cytoplasm, cyclophilin; that complex inhibits enzyme calcineurin phos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atase, 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leading 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to reduction 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synthesis and release 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many cytokines, like interleukins 2, 3 and 4, interferon alpha and factor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of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sz="2400" dirty="0"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tumornecrosis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Latn-RS" sz="2400" dirty="0">
              <a:effectLst/>
              <a:latin typeface="Dutch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Cyclosporin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considered medicine 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choice in prevention 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graft </a:t>
            </a:r>
            <a:r>
              <a:rPr lang="en" sz="2400" dirty="0"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rejection ( 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usually together with corticosteroids), but </a:t>
            </a:r>
            <a:r>
              <a:rPr lang="sr-Latn-RS" sz="2400" dirty="0"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also used for treatment </a:t>
            </a:r>
            <a:r>
              <a:rPr lang="sr-Latn-RS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" sz="24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rheumatoid arthritis, systemic lupus erythematosus , psoriasis and uveitis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100000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2C0965-E3EF-588B-B003-8EA45A7CC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Tacrolimus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D1D76E-A358-5260-323F-B041A1F362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sz="1800" spc="-1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Its mechanism of action and side effects are similar to ciclosporin. </a:t>
            </a:r>
            <a:endParaRPr lang="sr-Latn-RS" sz="1800" spc="-10" dirty="0">
              <a:effectLst/>
              <a:latin typeface="Dutch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" sz="1800" spc="-1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It is used to prevent transplant rejection when other drugs fail, but also in other indications for which ciclosporin is used. It is administered intravenously or orally.</a:t>
            </a:r>
            <a:endParaRPr lang="en-US" sz="1800" spc="-10" dirty="0">
              <a:effectLst/>
              <a:latin typeface="Dutch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9667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BEED0-0E9D-769B-47FD-BBBDD9A1F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b="1" i="1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Mammalian target of rapamycin</a:t>
            </a:r>
            <a:r>
              <a:rPr lang="sr-Latn-RS" sz="1800" b="1" i="1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sz="1800" b="1" i="1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(mTOR</a:t>
            </a:r>
            <a:r>
              <a:rPr lang="sr-Latn-RS" sz="1800" b="1" i="1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" sz="1800" b="1" i="1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inhibitors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735F50-F4D5-7D8A-9545-5994E184B6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Mammalian target of rapamycin (mTOR) </a:t>
            </a:r>
            <a:r>
              <a:rPr lang="en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is key element </a:t>
            </a:r>
            <a:r>
              <a:rPr lang="sr-Latn-RS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complex signal system which </a:t>
            </a:r>
            <a:r>
              <a:rPr lang="sr-Latn-RS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controls </a:t>
            </a:r>
            <a:r>
              <a:rPr lang="en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growth , metabolism and proliferation </a:t>
            </a:r>
            <a:r>
              <a:rPr lang="sr-Latn-RS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cell</a:t>
            </a:r>
            <a:r>
              <a:rPr lang="sr-Latn-RS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. When </a:t>
            </a:r>
            <a:r>
              <a:rPr lang="sr-Latn-RS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mTOR is inhibited</a:t>
            </a:r>
            <a:r>
              <a:rPr lang="en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, blockage</a:t>
            </a:r>
            <a:r>
              <a:rPr lang="sr-Latn-RS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of</a:t>
            </a:r>
            <a:r>
              <a:rPr lang="en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stimulatory actions </a:t>
            </a:r>
            <a:r>
              <a:rPr lang="sr-Latn-RS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cytokines on the lymphocytes </a:t>
            </a:r>
            <a:r>
              <a:rPr lang="sr-Latn-RS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ensues</a:t>
            </a:r>
            <a:r>
              <a:rPr lang="en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, disturbing </a:t>
            </a:r>
            <a:r>
              <a:rPr lang="sr-Latn-RS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functioning</a:t>
            </a:r>
            <a:r>
              <a:rPr lang="en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of the immune system.</a:t>
            </a:r>
            <a:r>
              <a:rPr lang="sr-Latn-RS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Mammalian target of rapamycin (mTOR) inhibitors</a:t>
            </a:r>
            <a:r>
              <a:rPr lang="sr-Latn-RS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are sirolimus , temsirolimus and everolimus .</a:t>
            </a:r>
            <a:r>
              <a:rPr lang="en" sz="1800" b="1" i="1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Latn-RS" sz="1800" b="1" i="1" dirty="0">
              <a:effectLst/>
              <a:latin typeface="Dutch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" sz="1800" b="1" i="1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Sirolimus</a:t>
            </a:r>
            <a:r>
              <a:rPr lang="en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use</a:t>
            </a:r>
            <a:r>
              <a:rPr lang="sr-Latn-RS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alone or in combination with other immunosuppressants for prevention </a:t>
            </a:r>
            <a:r>
              <a:rPr lang="sr-Latn-RS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" sz="1800" dirty="0"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acute transplant</a:t>
            </a:r>
            <a:r>
              <a:rPr lang="sr-Latn-RS" sz="1800" dirty="0"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sz="1800" dirty="0"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rejection and </a:t>
            </a:r>
            <a:r>
              <a:rPr lang="en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for prevention </a:t>
            </a:r>
            <a:r>
              <a:rPr lang="sr-Latn-RS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graft-versus-host</a:t>
            </a:r>
            <a:r>
              <a:rPr lang="sr-Latn-RS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reaction </a:t>
            </a:r>
            <a:r>
              <a:rPr lang="en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after transplant</a:t>
            </a:r>
            <a:r>
              <a:rPr lang="sr-Latn-RS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ation of</a:t>
            </a:r>
            <a:r>
              <a:rPr lang="en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hematopoietic </a:t>
            </a:r>
            <a:r>
              <a:rPr lang="sr-Latn-RS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stem </a:t>
            </a:r>
            <a:r>
              <a:rPr lang="en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cell</a:t>
            </a:r>
            <a:r>
              <a:rPr lang="sr-Latn-RS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sr-Latn-RS" sz="1800" dirty="0"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S</a:t>
            </a:r>
            <a:r>
              <a:rPr lang="en" sz="1800" dirty="0"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ome kinds of coronary of stents</a:t>
            </a:r>
            <a:r>
              <a:rPr lang="sr-Latn-RS" sz="1800" dirty="0"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en" sz="1800" dirty="0"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impregnated </a:t>
            </a:r>
            <a:r>
              <a:rPr lang="sr-Latn-RS" sz="1800" dirty="0"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" sz="1800" dirty="0"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ith </a:t>
            </a:r>
            <a:r>
              <a:rPr lang="en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sirolimus</a:t>
            </a:r>
            <a:r>
              <a:rPr lang="sr-Latn-RS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because antiproliferative effect </a:t>
            </a:r>
            <a:r>
              <a:rPr lang="sr-Latn-RS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sirolimus prevents stent </a:t>
            </a:r>
            <a:r>
              <a:rPr lang="en" sz="1800" dirty="0"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clogging</a:t>
            </a:r>
            <a:r>
              <a:rPr lang="sr-Latn-RS" sz="1800" dirty="0"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" sz="1800" dirty="0"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Latn-RS" sz="1800" dirty="0">
              <a:latin typeface="Dutch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" sz="1800" dirty="0"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sz="1800" b="1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Everolimus</a:t>
            </a:r>
            <a:r>
              <a:rPr lang="en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is </a:t>
            </a:r>
            <a:r>
              <a:rPr lang="sr-Latn-RS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effective </a:t>
            </a:r>
            <a:r>
              <a:rPr lang="en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like sirolimus , only has a better bioavailability. </a:t>
            </a:r>
            <a:endParaRPr lang="sr-Latn-RS" sz="1800" dirty="0">
              <a:effectLst/>
              <a:latin typeface="Dutch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" sz="1800" b="1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Temsirolimus</a:t>
            </a:r>
            <a:r>
              <a:rPr lang="en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is not used </a:t>
            </a:r>
            <a:r>
              <a:rPr lang="en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like immunosuppressant</a:t>
            </a:r>
            <a:r>
              <a:rPr lang="sr-Latn-RS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, but for treatment of renal cells carcinoma.</a:t>
            </a:r>
            <a:r>
              <a:rPr lang="en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sr-Latn-RS" sz="1800" dirty="0">
              <a:effectLst/>
              <a:latin typeface="Dutch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All </a:t>
            </a:r>
            <a:r>
              <a:rPr lang="sr-Latn-RS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mTOR </a:t>
            </a:r>
            <a:r>
              <a:rPr lang="en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inhibitors </a:t>
            </a:r>
            <a:r>
              <a:rPr lang="sr-Latn-RS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cause </a:t>
            </a:r>
            <a:r>
              <a:rPr lang="en" sz="1800" dirty="0">
                <a:effectLst/>
                <a:latin typeface="Dutch"/>
                <a:ea typeface="Times New Roman" panose="02020603050405020304" pitchFamily="18" charset="0"/>
                <a:cs typeface="Times New Roman" panose="02020603050405020304" pitchFamily="18" charset="0"/>
              </a:rPr>
              <a:t>serious myelosuppression , hepatotoxicity and hypertriglyceridemia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38859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884</Words>
  <Application>Microsoft Office PowerPoint</Application>
  <PresentationFormat>Widescreen</PresentationFormat>
  <Paragraphs>40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Dutch</vt:lpstr>
      <vt:lpstr>Office Theme</vt:lpstr>
      <vt:lpstr>Immunosuppressants</vt:lpstr>
      <vt:lpstr>Definition</vt:lpstr>
      <vt:lpstr>Corticosteroids</vt:lpstr>
      <vt:lpstr>Cytostatics as immunosuppressants</vt:lpstr>
      <vt:lpstr>Methotrexate</vt:lpstr>
      <vt:lpstr>Mycophenolate mofetil</vt:lpstr>
      <vt:lpstr>Cyclosporine</vt:lpstr>
      <vt:lpstr>Tacrolimus</vt:lpstr>
      <vt:lpstr>Mammalian target of rapamycin (mTOR) inhibitors</vt:lpstr>
      <vt:lpstr>Thalidomide</vt:lpstr>
      <vt:lpstr>Leflunomide</vt:lpstr>
      <vt:lpstr>Antilymphocyte and antithymocyte globulins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Slobodan Jankovic</dc:creator>
  <cp:lastModifiedBy>Slobodan Jankovic</cp:lastModifiedBy>
  <cp:revision>12</cp:revision>
  <dcterms:created xsi:type="dcterms:W3CDTF">2023-08-02T13:34:02Z</dcterms:created>
  <dcterms:modified xsi:type="dcterms:W3CDTF">2023-08-02T14:14:13Z</dcterms:modified>
</cp:coreProperties>
</file>